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6.svg" ContentType="image/svg+xml"/>
  <Override PartName="/ppt/media/image21.svg" ContentType="image/svg+xml"/>
  <Override PartName="/ppt/media/image23.svg" ContentType="image/svg+xml"/>
  <Override PartName="/ppt/media/image26.svg" ContentType="image/svg+xml"/>
  <Override PartName="/ppt/media/image28.svg" ContentType="image/svg+xml"/>
  <Override PartName="/ppt/media/image3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59" r:id="rId6"/>
    <p:sldId id="472" r:id="rId7"/>
    <p:sldId id="271" r:id="rId8"/>
    <p:sldId id="470" r:id="rId9"/>
    <p:sldId id="360" r:id="rId10"/>
    <p:sldId id="260" r:id="rId11"/>
    <p:sldId id="411" r:id="rId12"/>
    <p:sldId id="412" r:id="rId13"/>
    <p:sldId id="296" r:id="rId14"/>
    <p:sldId id="297" r:id="rId15"/>
    <p:sldId id="417" r:id="rId16"/>
    <p:sldId id="277" r:id="rId17"/>
    <p:sldId id="391" r:id="rId18"/>
    <p:sldId id="392" r:id="rId19"/>
    <p:sldId id="393" r:id="rId20"/>
    <p:sldId id="394" r:id="rId21"/>
    <p:sldId id="298" r:id="rId22"/>
    <p:sldId id="300" r:id="rId23"/>
    <p:sldId id="301" r:id="rId24"/>
    <p:sldId id="299" r:id="rId25"/>
    <p:sldId id="332" r:id="rId26"/>
    <p:sldId id="279" r:id="rId27"/>
    <p:sldId id="280" r:id="rId28"/>
    <p:sldId id="383" r:id="rId29"/>
    <p:sldId id="281" r:id="rId30"/>
    <p:sldId id="289" r:id="rId31"/>
    <p:sldId id="290" r:id="rId32"/>
    <p:sldId id="291" r:id="rId33"/>
    <p:sldId id="292" r:id="rId34"/>
    <p:sldId id="266" r:id="rId35"/>
    <p:sldId id="264"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5" Type="http://schemas.openxmlformats.org/officeDocument/2006/relationships/customXml" Target="../customXml/item15.xml"/><Relationship Id="rId54" Type="http://schemas.openxmlformats.org/officeDocument/2006/relationships/customXml" Target="../customXml/item14.xml"/><Relationship Id="rId53" Type="http://schemas.openxmlformats.org/officeDocument/2006/relationships/customXml" Target="../customXml/item13.xml"/><Relationship Id="rId52" Type="http://schemas.openxmlformats.org/officeDocument/2006/relationships/customXml" Target="../customXml/item12.xml"/><Relationship Id="rId51" Type="http://schemas.openxmlformats.org/officeDocument/2006/relationships/customXml" Target="../customXml/item11.xml"/><Relationship Id="rId50" Type="http://schemas.openxmlformats.org/officeDocument/2006/relationships/customXml" Target="../customXml/item10.xml"/><Relationship Id="rId5" Type="http://schemas.openxmlformats.org/officeDocument/2006/relationships/notesMaster" Target="notesMasters/notesMaster1.xml"/><Relationship Id="rId49" Type="http://schemas.openxmlformats.org/officeDocument/2006/relationships/customXml" Target="../customXml/item9.xml"/><Relationship Id="rId48" Type="http://schemas.openxmlformats.org/officeDocument/2006/relationships/customXml" Target="../customXml/item8.xml"/><Relationship Id="rId47" Type="http://schemas.openxmlformats.org/officeDocument/2006/relationships/customXml" Target="../customXml/item7.xml"/><Relationship Id="rId46" Type="http://schemas.openxmlformats.org/officeDocument/2006/relationships/customXml" Target="../customXml/item6.xml"/><Relationship Id="rId45" Type="http://schemas.openxmlformats.org/officeDocument/2006/relationships/customXml" Target="../customXml/item5.xml"/><Relationship Id="rId44" Type="http://schemas.openxmlformats.org/officeDocument/2006/relationships/customXml" Target="../customXml/item4.xml"/><Relationship Id="rId43" Type="http://schemas.openxmlformats.org/officeDocument/2006/relationships/customXml" Target="../customXml/item3.xml"/><Relationship Id="rId42" Type="http://schemas.openxmlformats.org/officeDocument/2006/relationships/customXml" Target="../customXml/item2.xml"/><Relationship Id="rId41" Type="http://schemas.openxmlformats.org/officeDocument/2006/relationships/customXml" Target="../customXml/item1.xml"/><Relationship Id="rId40" Type="http://schemas.openxmlformats.org/officeDocument/2006/relationships/customXmlProps" Target="../customXml/itemProps25.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altLang="zh-CN" b="1">
                <a:sym typeface="+mn-ea"/>
              </a:rPr>
              <a:t>Definition of Spectrum Sensing:</a:t>
            </a:r>
            <a:r>
              <a:rPr lang="en-US" altLang="zh-CN">
                <a:sym typeface="+mn-ea"/>
              </a:rPr>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Problem with Traditional Frequency Allocation:</a:t>
            </a:r>
            <a:r>
              <a:rPr lang="en-US" altLang="zh-CN">
                <a:sym typeface="+mn-ea"/>
              </a:rPr>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Spectrum Resource Utilization:</a:t>
            </a:r>
            <a:r>
              <a:rPr lang="en-US" altLang="zh-CN">
                <a:sym typeface="+mn-ea"/>
              </a:rPr>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Importance for 5G NR and LTE:</a:t>
            </a:r>
            <a:r>
              <a:rPr lang="en-US" altLang="zh-CN">
                <a:sym typeface="+mn-ea"/>
              </a:rPr>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Challenges and Focus Areas:</a:t>
            </a:r>
            <a:r>
              <a:rPr lang="en-US" altLang="zh-CN">
                <a:sym typeface="+mn-ea"/>
              </a:rPr>
              <a:t> The main challenge is enhancing the performance of monitoring and managing limited spectrum resources more effectively.</a:t>
            </a:r>
            <a:endParaRPr lang="en-US" altLang="zh-CN"/>
          </a:p>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sv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1.sv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3.svg"/><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9" Type="http://schemas.openxmlformats.org/officeDocument/2006/relationships/image" Target="../media/image30.svg"/><Relationship Id="rId8" Type="http://schemas.openxmlformats.org/officeDocument/2006/relationships/image" Target="../media/image29.jpeg"/><Relationship Id="rId7" Type="http://schemas.openxmlformats.org/officeDocument/2006/relationships/image" Target="../media/image28.svg"/><Relationship Id="rId6" Type="http://schemas.openxmlformats.org/officeDocument/2006/relationships/image" Target="../media/image27.jpeg"/><Relationship Id="rId5" Type="http://schemas.openxmlformats.org/officeDocument/2006/relationships/image" Target="../media/image26.svg"/><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19.jpe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34.png"/><Relationship Id="rId7" Type="http://schemas.openxmlformats.org/officeDocument/2006/relationships/tags" Target="../tags/tag7.xml"/><Relationship Id="rId6" Type="http://schemas.openxmlformats.org/officeDocument/2006/relationships/image" Target="../media/image33.png"/><Relationship Id="rId5" Type="http://schemas.openxmlformats.org/officeDocument/2006/relationships/tags" Target="../tags/tag6.xml"/><Relationship Id="rId44" Type="http://schemas.openxmlformats.org/officeDocument/2006/relationships/notesSlide" Target="../notesSlides/notesSlide18.xml"/><Relationship Id="rId43" Type="http://schemas.openxmlformats.org/officeDocument/2006/relationships/slideLayout" Target="../slideLayouts/slideLayout2.xml"/><Relationship Id="rId42" Type="http://schemas.openxmlformats.org/officeDocument/2006/relationships/image" Target="../media/image51.png"/><Relationship Id="rId41" Type="http://schemas.openxmlformats.org/officeDocument/2006/relationships/tags" Target="../tags/tag24.xml"/><Relationship Id="rId40" Type="http://schemas.openxmlformats.org/officeDocument/2006/relationships/image" Target="../media/image50.png"/><Relationship Id="rId4" Type="http://schemas.openxmlformats.org/officeDocument/2006/relationships/image" Target="../media/image32.png"/><Relationship Id="rId39" Type="http://schemas.openxmlformats.org/officeDocument/2006/relationships/tags" Target="../tags/tag23.xml"/><Relationship Id="rId38" Type="http://schemas.openxmlformats.org/officeDocument/2006/relationships/image" Target="../media/image49.png"/><Relationship Id="rId37" Type="http://schemas.openxmlformats.org/officeDocument/2006/relationships/tags" Target="../tags/tag22.xml"/><Relationship Id="rId36" Type="http://schemas.openxmlformats.org/officeDocument/2006/relationships/image" Target="../media/image48.png"/><Relationship Id="rId35" Type="http://schemas.openxmlformats.org/officeDocument/2006/relationships/tags" Target="../tags/tag21.xml"/><Relationship Id="rId34" Type="http://schemas.openxmlformats.org/officeDocument/2006/relationships/image" Target="../media/image47.png"/><Relationship Id="rId33" Type="http://schemas.openxmlformats.org/officeDocument/2006/relationships/tags" Target="../tags/tag20.xml"/><Relationship Id="rId32" Type="http://schemas.openxmlformats.org/officeDocument/2006/relationships/image" Target="../media/image46.png"/><Relationship Id="rId31" Type="http://schemas.openxmlformats.org/officeDocument/2006/relationships/tags" Target="../tags/tag19.xml"/><Relationship Id="rId30" Type="http://schemas.openxmlformats.org/officeDocument/2006/relationships/image" Target="../media/image45.png"/><Relationship Id="rId3" Type="http://schemas.openxmlformats.org/officeDocument/2006/relationships/tags" Target="../tags/tag5.xml"/><Relationship Id="rId29" Type="http://schemas.openxmlformats.org/officeDocument/2006/relationships/tags" Target="../tags/tag18.xml"/><Relationship Id="rId28" Type="http://schemas.openxmlformats.org/officeDocument/2006/relationships/image" Target="../media/image44.png"/><Relationship Id="rId27" Type="http://schemas.openxmlformats.org/officeDocument/2006/relationships/tags" Target="../tags/tag17.xml"/><Relationship Id="rId26" Type="http://schemas.openxmlformats.org/officeDocument/2006/relationships/image" Target="../media/image43.png"/><Relationship Id="rId25" Type="http://schemas.openxmlformats.org/officeDocument/2006/relationships/tags" Target="../tags/tag16.xml"/><Relationship Id="rId24" Type="http://schemas.openxmlformats.org/officeDocument/2006/relationships/image" Target="../media/image42.png"/><Relationship Id="rId23" Type="http://schemas.openxmlformats.org/officeDocument/2006/relationships/tags" Target="../tags/tag15.xml"/><Relationship Id="rId22" Type="http://schemas.openxmlformats.org/officeDocument/2006/relationships/image" Target="../media/image41.png"/><Relationship Id="rId21" Type="http://schemas.openxmlformats.org/officeDocument/2006/relationships/tags" Target="../tags/tag14.xml"/><Relationship Id="rId20" Type="http://schemas.openxmlformats.org/officeDocument/2006/relationships/image" Target="../media/image40.png"/><Relationship Id="rId2" Type="http://schemas.openxmlformats.org/officeDocument/2006/relationships/image" Target="../media/image31.png"/><Relationship Id="rId19" Type="http://schemas.openxmlformats.org/officeDocument/2006/relationships/tags" Target="../tags/tag13.xml"/><Relationship Id="rId18" Type="http://schemas.openxmlformats.org/officeDocument/2006/relationships/image" Target="../media/image39.png"/><Relationship Id="rId17" Type="http://schemas.openxmlformats.org/officeDocument/2006/relationships/tags" Target="../tags/tag12.xml"/><Relationship Id="rId16" Type="http://schemas.openxmlformats.org/officeDocument/2006/relationships/image" Target="../media/image38.png"/><Relationship Id="rId15" Type="http://schemas.openxmlformats.org/officeDocument/2006/relationships/tags" Target="../tags/tag11.xml"/><Relationship Id="rId14" Type="http://schemas.openxmlformats.org/officeDocument/2006/relationships/image" Target="../media/image37.png"/><Relationship Id="rId13" Type="http://schemas.openxmlformats.org/officeDocument/2006/relationships/tags" Target="../tags/tag10.xml"/><Relationship Id="rId12" Type="http://schemas.openxmlformats.org/officeDocument/2006/relationships/image" Target="../media/image36.png"/><Relationship Id="rId11" Type="http://schemas.openxmlformats.org/officeDocument/2006/relationships/tags" Target="../tags/tag9.xml"/><Relationship Id="rId10" Type="http://schemas.openxmlformats.org/officeDocument/2006/relationships/image" Target="../media/image35.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3.xml"/><Relationship Id="rId7" Type="http://schemas.openxmlformats.org/officeDocument/2006/relationships/image" Target="../media/image10.png"/><Relationship Id="rId6" Type="http://schemas.openxmlformats.org/officeDocument/2006/relationships/tags" Target="../tags/tag2.xml"/><Relationship Id="rId5" Type="http://schemas.openxmlformats.org/officeDocument/2006/relationships/image" Target="../media/image9.png"/><Relationship Id="rId4" Type="http://schemas.openxmlformats.org/officeDocument/2006/relationships/tags" Target="../tags/tag1.xml"/><Relationship Id="rId3" Type="http://schemas.openxmlformats.org/officeDocument/2006/relationships/image" Target="../media/image8.png"/><Relationship Id="rId2" Type="http://schemas.openxmlformats.org/officeDocument/2006/relationships/image" Target="../media/image7.png"/><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Text Box 12"/>
          <p:cNvSpPr txBox="1"/>
          <p:nvPr/>
        </p:nvSpPr>
        <p:spPr>
          <a:xfrm>
            <a:off x="199390" y="2435225"/>
            <a:ext cx="12118340" cy="460375"/>
          </a:xfrm>
          <a:prstGeom prst="rect">
            <a:avLst/>
          </a:prstGeom>
        </p:spPr>
        <p:txBody>
          <a:bodyPr wrap="square">
            <a:spAutoFit/>
          </a:bodyPr>
          <a:p>
            <a:r>
              <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rPr>
              <a:t>Enhancing Spectrum Sensing For 5G and LTE With Improved U-Net Architecture </a:t>
            </a:r>
            <a:endPar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endParaRPr>
          </a:p>
        </p:txBody>
      </p:sp>
      <p:sp>
        <p:nvSpPr>
          <p:cNvPr id="14" name="Text Box 13"/>
          <p:cNvSpPr txBox="1"/>
          <p:nvPr/>
        </p:nvSpPr>
        <p:spPr>
          <a:xfrm>
            <a:off x="635" y="3261360"/>
            <a:ext cx="12174855" cy="1322070"/>
          </a:xfrm>
          <a:prstGeom prst="rect">
            <a:avLst/>
          </a:prstGeom>
        </p:spPr>
        <p:txBody>
          <a:bodyPr wrap="square">
            <a:spAutoFit/>
          </a:bodyPr>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Mr. Duy-Huan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Toan-Van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Thien Huynh-The</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endPar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Vietnam 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Email: huan2931@gmail.com, vannguyentoan@gmail.com, thienht@hcmute.edu.vn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Date Placeholder 15"/>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7" name="Slide Number Placeholder 16"/>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20" name="Footer Placeholder 19"/>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30479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[15]</a:t>
            </a:r>
            <a:r>
              <a:rPr lang="en-US" altLang="zh-CN" sz="1100">
                <a:latin typeface="Times New Roman" panose="02020603050405020304" charset="0"/>
                <a:ea typeface="NimbusRomNo9L"/>
                <a:cs typeface="Times New Roman" panose="0202060305040502030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
        <p:nvSpPr>
          <p:cNvPr id="3" name="Text Box 2"/>
          <p:cNvSpPr txBox="1"/>
          <p:nvPr/>
        </p:nvSpPr>
        <p:spPr>
          <a:xfrm>
            <a:off x="9288145" y="1430020"/>
            <a:ext cx="1955800" cy="306705"/>
          </a:xfrm>
          <a:prstGeom prst="rect">
            <a:avLst/>
          </a:prstGeom>
          <a:noFill/>
        </p:spPr>
        <p:txBody>
          <a:bodyPr wrap="square" rtlCol="0">
            <a:spAutoFit/>
          </a:bodyPr>
          <a:p>
            <a:r>
              <a:rPr lang="en-US">
                <a:solidFill>
                  <a:srgbClr val="FF0000"/>
                </a:solidFill>
              </a:rPr>
              <a:t>Residual connection</a:t>
            </a:r>
            <a:endParaRPr lang="en-US">
              <a:solidFill>
                <a:srgbClr val="FF0000"/>
              </a:solidFill>
            </a:endParaRPr>
          </a:p>
        </p:txBody>
      </p:sp>
      <p:cxnSp>
        <p:nvCxnSpPr>
          <p:cNvPr id="13" name="Straight Arrow Connector 12"/>
          <p:cNvCxnSpPr>
            <a:stCxn id="3" idx="1"/>
          </p:cNvCxnSpPr>
          <p:nvPr/>
        </p:nvCxnSpPr>
        <p:spPr>
          <a:xfrm flipH="1">
            <a:off x="8337550" y="1583690"/>
            <a:ext cx="950595" cy="4806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4" name="Straight Arrow Connector 13"/>
          <p:cNvCxnSpPr>
            <a:stCxn id="3" idx="1"/>
          </p:cNvCxnSpPr>
          <p:nvPr/>
        </p:nvCxnSpPr>
        <p:spPr>
          <a:xfrm flipH="1">
            <a:off x="4975225" y="1583690"/>
            <a:ext cx="4312920" cy="5143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8" name="Rectangles 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1" name="Rectangles 1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5382895" cy="521970"/>
          </a:xfrm>
          <a:prstGeom prst="rect">
            <a:avLst/>
          </a:prstGeom>
          <a:noFill/>
        </p:spPr>
        <p:txBody>
          <a:bodyPr wrap="square" rtlCol="0">
            <a:spAutoFit/>
          </a:bodyPr>
          <a:p>
            <a:r>
              <a:rPr lang="en-US">
                <a:solidFill>
                  <a:srgbClr val="FF0000"/>
                </a:solidFill>
                <a:sym typeface="+mn-ea"/>
              </a:rPr>
              <a:t>Dilate convolution with different rates, it extracts feature maps with many parallel dilation convolution</a:t>
            </a:r>
            <a:endParaRPr lang="en-US">
              <a:solidFill>
                <a:srgbClr val="FF0000"/>
              </a:solidFill>
              <a:sym typeface="+mn-ea"/>
            </a:endParaRPr>
          </a:p>
        </p:txBody>
      </p:sp>
      <p:cxnSp>
        <p:nvCxnSpPr>
          <p:cNvPr id="14" name="Straight Arrow Connector 13"/>
          <p:cNvCxnSpPr/>
          <p:nvPr/>
        </p:nvCxnSpPr>
        <p:spPr>
          <a:xfrm>
            <a:off x="3931285" y="1719580"/>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Straight Connector 18"/>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solidFill>
                  <a:schemeClr val="tx1"/>
                </a:solidFill>
              </a:rPr>
              <a:t>Improvement </a:t>
            </a:r>
            <a:endParaRPr lang="en-US" sz="1600">
              <a:solidFill>
                <a:schemeClr val="tx1"/>
              </a:solidFill>
            </a:endParaRPr>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1" name="Rectangles 3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Rectangles 3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Rectangles 3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7693025" y="2537460"/>
            <a:ext cx="4333875" cy="737235"/>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4"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4" name="Text Box 33"/>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9" name="Rectangles 18"/>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7713345" y="2337435"/>
            <a:ext cx="4462145" cy="7372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8"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22" name="Text Box 21"/>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2" name="Rectangles 21"/>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7686040" y="2434590"/>
            <a:ext cx="4509770" cy="1383665"/>
          </a:xfrm>
          <a:prstGeom prst="rect">
            <a:avLst/>
          </a:prstGeom>
          <a:noFill/>
        </p:spPr>
        <p:txBody>
          <a:bodyPr wrap="square" rtlCol="0">
            <a:spAutoFit/>
          </a:bodyPr>
          <a:p>
            <a:pPr algn="ctr"/>
            <a:r>
              <a:rPr lang="en-US">
                <a:solidFill>
                  <a:srgbClr val="FF0000"/>
                </a:solidFill>
              </a:rPr>
              <a:t>Atrous </a:t>
            </a:r>
            <a:r>
              <a:rPr lang="en-US">
                <a:solidFill>
                  <a:srgbClr val="FF0000"/>
                </a:solidFill>
                <a:sym typeface="+mn-ea"/>
              </a:rPr>
              <a:t>spatial </a:t>
            </a:r>
            <a:r>
              <a:rPr lang="en-US">
                <a:solidFill>
                  <a:srgbClr val="FF0000"/>
                </a:solidFill>
              </a:rPr>
              <a:t> pyramid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5"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6"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7"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3" name="Text Box 32"/>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3" name="Rectangles 2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7705725" y="2465705"/>
            <a:ext cx="4469130" cy="953135"/>
          </a:xfrm>
          <a:prstGeom prst="rect">
            <a:avLst/>
          </a:prstGeom>
          <a:noFill/>
        </p:spPr>
        <p:txBody>
          <a:bodyPr wrap="square" rtlCol="0">
            <a:spAutoFit/>
          </a:bodyPr>
          <a:p>
            <a:pPr algn="ctr"/>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2004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455295" y="2967990"/>
            <a:ext cx="3803015" cy="2858770"/>
          </a:xfrm>
          <a:prstGeom prst="rect">
            <a:avLst/>
          </a:prstGeom>
          <a:noFill/>
        </p:spPr>
        <p:txBody>
          <a:bodyPr wrap="square" rtlCol="0">
            <a:noAutofit/>
          </a:bodyPr>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Introduction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Contribution </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Methology</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Proposal model</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Evaluation result</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Conclusion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endParaRPr lang="en-US" sz="2800">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7" name="Text Box 6"/>
          <p:cNvSpPr txBox="1"/>
          <p:nvPr/>
        </p:nvSpPr>
        <p:spPr>
          <a:xfrm>
            <a:off x="0" y="30480"/>
            <a:ext cx="2447290" cy="337185"/>
          </a:xfrm>
          <a:prstGeom prst="rect">
            <a:avLst/>
          </a:prstGeom>
          <a:noFill/>
        </p:spPr>
        <p:txBody>
          <a:bodyPr wrap="square" rtlCol="0">
            <a:spAutoFit/>
          </a:bodyPr>
          <a:p>
            <a:r>
              <a:rPr lang="en-US" sz="1600">
                <a:solidFill>
                  <a:schemeClr val="bg1"/>
                </a:solidFill>
              </a:rPr>
              <a:t>Outline</a:t>
            </a:r>
            <a:endParaRPr lang="en-US" sz="1600">
              <a:solidFill>
                <a:schemeClr val="bg1"/>
              </a:solidFill>
            </a:endParaRPr>
          </a:p>
        </p:txBody>
      </p:sp>
      <p:pic>
        <p:nvPicPr>
          <p:cNvPr id="8" name="Picture 7"/>
          <p:cNvPicPr/>
          <p:nvPr/>
        </p:nvPicPr>
        <p:blipFill>
          <a:blip r:embed="rId1"/>
        </p:blipFill>
        <p:spPr>
          <a:xfrm>
            <a:off x="3960495" y="2786380"/>
            <a:ext cx="8202930" cy="3221990"/>
          </a:xfrm>
          <a:prstGeom prst="rect">
            <a:avLst/>
          </a:prstGeom>
          <a:effectLst/>
        </p:spPr>
      </p:pic>
      <p:sp>
        <p:nvSpPr>
          <p:cNvPr id="22" name="Rectangles 21"/>
          <p:cNvSpPr/>
          <p:nvPr/>
        </p:nvSpPr>
        <p:spPr>
          <a:xfrm>
            <a:off x="3960495" y="2786380"/>
            <a:ext cx="8202295" cy="322262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Text Box 2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21" name="Picture 20"/>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9" name="Picture 18"/>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pic>
        <p:nvPicPr>
          <p:cNvPr id="13" name="Picture 12"/>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6345555" y="503555"/>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a:endCxn id="7" idx="0"/>
          </p:cNvCxnSpPr>
          <p:nvPr/>
        </p:nvCxnSpPr>
        <p:spPr>
          <a:xfrm flipH="1">
            <a:off x="8023860" y="810260"/>
            <a:ext cx="3536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2" name="Picture 21"/>
          <p:cNvPicPr/>
          <p:nvPr/>
        </p:nvPicPr>
        <p:blipFill>
          <a:blip r:embed="rId1"/>
        </p:blipFill>
        <p:spPr>
          <a:xfrm>
            <a:off x="10520045" y="429895"/>
            <a:ext cx="1598295" cy="836295"/>
          </a:xfrm>
          <a:prstGeom prst="rect">
            <a:avLst/>
          </a:prstGeom>
        </p:spPr>
      </p:pic>
      <p:cxnSp>
        <p:nvCxnSpPr>
          <p:cNvPr id="23" name="Straight Connector 22"/>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4" name="Picture 13"/>
          <p:cNvPicPr/>
          <p:nvPr/>
        </p:nvPicPr>
        <p:blipFill>
          <a:blip r:embed="rId1"/>
        </p:blipFill>
        <p:spPr>
          <a:xfrm>
            <a:off x="10520045" y="429895"/>
            <a:ext cx="1598295" cy="836295"/>
          </a:xfrm>
          <a:prstGeom prst="rect">
            <a:avLst/>
          </a:prstGeom>
        </p:spPr>
      </p:pic>
      <p:cxnSp>
        <p:nvCxnSpPr>
          <p:cNvPr id="21" name="Straight Connector 20"/>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8255" y="5022215"/>
            <a:ext cx="1222121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20955" y="5135245"/>
            <a:ext cx="12192000" cy="1276350"/>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pic>
        <p:nvPicPr>
          <p:cNvPr id="19" name="Picture 18"/>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1" name="Rectangles 2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Rectangles 2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4" name="Rectangles 2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744845"/>
            <a:ext cx="1214374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1. Introduction</a:t>
            </a:r>
            <a:endParaRPr lang="en-US" sz="1600">
              <a:solidFill>
                <a:schemeClr val="bg1"/>
              </a:solidFill>
            </a:endParaRPr>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a:t>
            </a:r>
            <a:r>
              <a:rPr lang="en-US" altLang="zh-CN" sz="1100">
                <a:latin typeface="Times New Roman" panose="02020603050405020304" charset="0"/>
                <a:ea typeface="NimbusRomNo9L"/>
                <a:cs typeface="Times New Roman" panose="02020603050405020304" charset="0"/>
                <a:sym typeface="+mn-ea"/>
              </a:rPr>
              <a:t> T. Huynh-The, Q.-V. Pham, T.-V. Nguyen, T. T. Nguyen, R. Ruby, M. Zeng, and D.-S. Kim, “Automatic modulation classification: A deep architecture survey,” </a:t>
            </a:r>
            <a:r>
              <a:rPr lang="en-US" altLang="zh-CN" sz="1100" i="1">
                <a:latin typeface="Times New Roman" panose="02020603050405020304" charset="0"/>
                <a:ea typeface="NimbusRomNo9L"/>
                <a:cs typeface="Times New Roman" panose="02020603050405020304" charset="0"/>
                <a:sym typeface="+mn-ea"/>
              </a:rPr>
              <a:t>IEEE Access</a:t>
            </a:r>
            <a:r>
              <a:rPr lang="en-US" altLang="zh-CN" sz="1100">
                <a:latin typeface="Times New Roman" panose="02020603050405020304" charset="0"/>
                <a:ea typeface="NimbusRomNo9L"/>
                <a:cs typeface="Times New Roman" panose="02020603050405020304" charset="0"/>
                <a:sym typeface="+mn-ea"/>
              </a:rPr>
              <a:t>, vol. 9, pp. 142 950–142 971, Oct. 2021. </a:t>
            </a:r>
            <a:endParaRPr lang="en-US" altLang="zh-CN" sz="1100" b="1">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[3]</a:t>
            </a:r>
            <a:r>
              <a:rPr lang="en-US" altLang="zh-CN" sz="1100">
                <a:latin typeface="Times New Roman" panose="02020603050405020304" charset="0"/>
                <a:ea typeface="NimbusRomNo9L"/>
                <a:cs typeface="Times New Roman" panose="02020603050405020304" charset="0"/>
                <a:sym typeface="+mn-ea"/>
              </a:rPr>
              <a:t> T. Yucek and H. Arslan, “A survey of spectrum sensing algorithms for cognitive radio applications,” IEEE Communications Surveys &amp; Tutorials, vol. 11, no. 1, pp. 116–130, Mar. 2009.</a:t>
            </a:r>
            <a:endParaRPr lang="en-US" altLang="zh-CN" sz="1100">
              <a:latin typeface="Times New Roman" panose="02020603050405020304" charset="0"/>
              <a:ea typeface="NimbusRomNo9L"/>
              <a:cs typeface="Times New Roman" panose="0202060305040502030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7019925" y="155829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3" name="Text Box 2"/>
          <p:cNvSpPr txBox="1"/>
          <p:nvPr/>
        </p:nvSpPr>
        <p:spPr>
          <a:xfrm>
            <a:off x="304800" y="736600"/>
            <a:ext cx="11248390" cy="306705"/>
          </a:xfrm>
          <a:prstGeom prst="rect">
            <a:avLst/>
          </a:prstGeom>
          <a:noFill/>
        </p:spPr>
        <p:txBody>
          <a:bodyPr wrap="square" rtlCol="0" anchor="t">
            <a:spAutoFit/>
          </a:bodyPr>
          <a:p>
            <a:pPr marL="0" indent="0" algn="just">
              <a:buNone/>
            </a:pPr>
            <a:r>
              <a:rPr lang="en-US" altLang="zh-CN">
                <a:sym typeface="+mn-ea"/>
              </a:rPr>
              <a:t>Spectrum sensing Identify the availability and non-availability of wireless or radio communication networks in particular frequency bands.</a:t>
            </a:r>
            <a:endParaRPr lang="en-US" altLang="zh-CN">
              <a:sym typeface="+mn-ea"/>
            </a:endParaRPr>
          </a:p>
        </p:txBody>
      </p:sp>
      <p:sp>
        <p:nvSpPr>
          <p:cNvPr id="14" name="Rounded Rectangle 13"/>
          <p:cNvSpPr/>
          <p:nvPr/>
        </p:nvSpPr>
        <p:spPr>
          <a:xfrm>
            <a:off x="838200" y="2093595"/>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Inefficient use of spectrum resources in high rate data demand</a:t>
            </a:r>
            <a:endParaRPr lang="en-US"/>
          </a:p>
        </p:txBody>
      </p:sp>
      <p:sp>
        <p:nvSpPr>
          <p:cNvPr id="18" name="Rounded Rectangle 17"/>
          <p:cNvSpPr/>
          <p:nvPr/>
        </p:nvSpPr>
        <p:spPr>
          <a:xfrm>
            <a:off x="838200" y="280162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Need to enhance sensing performance (accuracy, speed) </a:t>
            </a:r>
            <a:endParaRPr lang="en-US"/>
          </a:p>
        </p:txBody>
      </p:sp>
      <p:sp>
        <p:nvSpPr>
          <p:cNvPr id="19" name="Rounded Rectangle 18"/>
          <p:cNvSpPr/>
          <p:nvPr/>
        </p:nvSpPr>
        <p:spPr>
          <a:xfrm>
            <a:off x="838200" y="352679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Ability to manage spectrum resource effectively</a:t>
            </a:r>
            <a:endParaRPr lang="en-US"/>
          </a:p>
        </p:txBody>
      </p:sp>
      <p:sp>
        <p:nvSpPr>
          <p:cNvPr id="21" name="Rounded Rectangle 20"/>
          <p:cNvSpPr/>
          <p:nvPr/>
        </p:nvSpPr>
        <p:spPr>
          <a:xfrm>
            <a:off x="838200" y="425196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Optimizing the use of limited spectrum resources</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4" name="Rectangles 3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7" name="Picture 3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References</a:t>
            </a:r>
            <a:endParaRPr lang="en-US" sz="1600">
              <a:solidFill>
                <a:schemeClr val="bg1"/>
              </a:solidFill>
            </a:endParaRPr>
          </a:p>
        </p:txBody>
      </p:sp>
      <p:sp>
        <p:nvSpPr>
          <p:cNvPr id="5" name="Text Box 4"/>
          <p:cNvSpPr txBox="1"/>
          <p:nvPr/>
        </p:nvSpPr>
        <p:spPr>
          <a:xfrm>
            <a:off x="19685" y="623570"/>
            <a:ext cx="12156440" cy="5339080"/>
          </a:xfrm>
          <a:prstGeom prst="rect">
            <a:avLst/>
          </a:prstGeom>
        </p:spPr>
        <p:txBody>
          <a:bodyPr wrap="square">
            <a:spAutoFit/>
          </a:bodyPr>
          <a:p>
            <a:pPr algn="just"/>
            <a:r>
              <a:rPr lang="en-US" altLang="zh-CN" sz="1100" b="1">
                <a:solidFill>
                  <a:srgbClr val="000000"/>
                </a:solidFill>
                <a:latin typeface="Times New Roman" panose="02020603050405020304" charset="0"/>
                <a:ea typeface="NimbusRomNo9L"/>
                <a:cs typeface="Times New Roman" panose="02020603050405020304" charset="0"/>
              </a:rPr>
              <a:t>[1]</a:t>
            </a:r>
            <a:r>
              <a:rPr lang="en-US" altLang="zh-CN" sz="1100">
                <a:solidFill>
                  <a:srgbClr val="000000"/>
                </a:solidFill>
                <a:latin typeface="Times New Roman" panose="02020603050405020304" charset="0"/>
                <a:ea typeface="NimbusRomNo9L"/>
                <a:cs typeface="Times New Roman" panose="02020603050405020304" charset="0"/>
              </a:rPr>
              <a:t> T. Huynh-The, Q.-V. Pham, T.-V. Nguyen, T. T. Nguyen, R. Ruby, M. Zeng, and D.-S. Kim, “Automatic modulation classification: A deep architecture survey,” </a:t>
            </a:r>
            <a:r>
              <a:rPr lang="en-US" altLang="zh-CN" sz="1100" i="1">
                <a:solidFill>
                  <a:srgbClr val="000000"/>
                </a:solidFill>
                <a:latin typeface="Times New Roman" panose="02020603050405020304" charset="0"/>
                <a:ea typeface="NimbusRomNo9L"/>
                <a:cs typeface="Times New Roman" panose="02020603050405020304" charset="0"/>
              </a:rPr>
              <a:t>IEEE Access</a:t>
            </a:r>
            <a:r>
              <a:rPr lang="en-US" altLang="zh-CN" sz="1100">
                <a:solidFill>
                  <a:srgbClr val="000000"/>
                </a:solidFill>
                <a:latin typeface="Times New Roman" panose="02020603050405020304" charset="0"/>
                <a:ea typeface="NimbusRomNo9L"/>
                <a:cs typeface="Times New Roman" panose="02020603050405020304" charset="0"/>
              </a:rPr>
              <a:t>, vol. 9, pp. 142 950–142 971, Oct. 2021. </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[2] </a:t>
            </a:r>
            <a:r>
              <a:rPr lang="en-US" altLang="zh-CN" sz="1100">
                <a:solidFill>
                  <a:srgbClr val="000000"/>
                </a:solidFill>
                <a:latin typeface="Times New Roman" panose="02020603050405020304" charset="0"/>
                <a:ea typeface="NimbusRomNo9L"/>
                <a:cs typeface="Times New Roman" panose="0202060305040502030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Times New Roman" panose="02020603050405020304" charset="0"/>
                <a:ea typeface="NimbusRomNo9L"/>
                <a:cs typeface="Times New Roman" panose="02020603050405020304" charset="0"/>
              </a:rPr>
              <a:t>IEEE Internet of Things Journal</a:t>
            </a:r>
            <a:r>
              <a:rPr lang="en-US" altLang="zh-CN" sz="1100">
                <a:solidFill>
                  <a:srgbClr val="000000"/>
                </a:solidFill>
                <a:latin typeface="Times New Roman" panose="02020603050405020304" charset="0"/>
                <a:ea typeface="NimbusRomNo9L"/>
                <a:cs typeface="Times New Roman" panose="02020603050405020304" charset="0"/>
              </a:rPr>
              <a:t>, vol. 11, no. 14, pp. 25 111–25 123, Jul.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[3]</a:t>
            </a:r>
            <a:r>
              <a:rPr lang="en-US" altLang="zh-CN" sz="1100">
                <a:solidFill>
                  <a:srgbClr val="000000"/>
                </a:solidFill>
                <a:latin typeface="Times New Roman" panose="02020603050405020304" charset="0"/>
                <a:ea typeface="NimbusRomNo9L"/>
                <a:cs typeface="Times New Roman" panose="0202060305040502030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[4]</a:t>
            </a:r>
            <a:r>
              <a:rPr lang="en-US" altLang="zh-CN" sz="1100">
                <a:solidFill>
                  <a:srgbClr val="000000"/>
                </a:solidFill>
                <a:latin typeface="Times New Roman" panose="02020603050405020304" charset="0"/>
                <a:ea typeface="NimbusRomNo9L"/>
                <a:cs typeface="Times New Roman" panose="0202060305040502030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[5]</a:t>
            </a:r>
            <a:r>
              <a:rPr lang="en-US" altLang="zh-CN" sz="1100">
                <a:solidFill>
                  <a:srgbClr val="000000"/>
                </a:solidFill>
                <a:latin typeface="Times New Roman" panose="02020603050405020304" charset="0"/>
                <a:ea typeface="NimbusRomNo9L"/>
                <a:cs typeface="Times New Roman" panose="0202060305040502030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[6]</a:t>
            </a:r>
            <a:r>
              <a:rPr lang="en-US" altLang="zh-CN" sz="1100">
                <a:solidFill>
                  <a:srgbClr val="000000"/>
                </a:solidFill>
                <a:latin typeface="Times New Roman" panose="02020603050405020304" charset="0"/>
                <a:ea typeface="NimbusRomNo9L"/>
                <a:cs typeface="Times New Roman" panose="0202060305040502030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[7]</a:t>
            </a:r>
            <a:r>
              <a:rPr lang="en-US" altLang="zh-CN" sz="1100">
                <a:solidFill>
                  <a:srgbClr val="000000"/>
                </a:solidFill>
                <a:latin typeface="Times New Roman" panose="02020603050405020304" charset="0"/>
                <a:ea typeface="NimbusRomNo9L"/>
                <a:cs typeface="Times New Roman" panose="0202060305040502030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[8]</a:t>
            </a:r>
            <a:r>
              <a:rPr lang="en-US" altLang="zh-CN" sz="1100">
                <a:solidFill>
                  <a:srgbClr val="000000"/>
                </a:solidFill>
                <a:latin typeface="Times New Roman" panose="02020603050405020304" charset="0"/>
                <a:ea typeface="NimbusRomNo9L"/>
                <a:cs typeface="Times New Roman" panose="0202060305040502030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[9]</a:t>
            </a:r>
            <a:r>
              <a:rPr lang="en-US" altLang="zh-CN" sz="1100">
                <a:solidFill>
                  <a:srgbClr val="000000"/>
                </a:solidFill>
                <a:latin typeface="Times New Roman" panose="02020603050405020304" charset="0"/>
                <a:ea typeface="NimbusRomNo9L"/>
                <a:cs typeface="Times New Roman" panose="0202060305040502030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[10]</a:t>
            </a:r>
            <a:r>
              <a:rPr lang="en-US" altLang="zh-CN" sz="1100">
                <a:solidFill>
                  <a:srgbClr val="000000"/>
                </a:solidFill>
                <a:latin typeface="Times New Roman" panose="02020603050405020304" charset="0"/>
                <a:ea typeface="NimbusRomNo9L"/>
                <a:cs typeface="Times New Roman" panose="02020603050405020304" charset="0"/>
              </a:rPr>
              <a:t> J. Gao, X. Yi, C. Zhong, X. Chen, and Z. Zhang, “Deep learning for spectrum sensing,” IEEE Wireless Communications Letters, vol. 8, no. 6, pp. 1727–1730, Dec.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[11]</a:t>
            </a:r>
            <a:r>
              <a:rPr lang="en-US" altLang="zh-CN" sz="1100">
                <a:solidFill>
                  <a:srgbClr val="000000"/>
                </a:solidFill>
                <a:latin typeface="Times New Roman" panose="02020603050405020304" charset="0"/>
                <a:ea typeface="NimbusRomNo9L"/>
                <a:cs typeface="Times New Roman" panose="02020603050405020304" charset="0"/>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[12]</a:t>
            </a:r>
            <a:r>
              <a:rPr lang="en-US" altLang="zh-CN" sz="1100">
                <a:solidFill>
                  <a:srgbClr val="000000"/>
                </a:solidFill>
                <a:latin typeface="Times New Roman" panose="02020603050405020304" charset="0"/>
                <a:ea typeface="NimbusRomNo9L"/>
                <a:cs typeface="Times New Roman" panose="0202060305040502030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[13]</a:t>
            </a:r>
            <a:r>
              <a:rPr lang="en-US" altLang="zh-CN" sz="1100">
                <a:solidFill>
                  <a:srgbClr val="000000"/>
                </a:solidFill>
                <a:latin typeface="Times New Roman" panose="02020603050405020304" charset="0"/>
                <a:ea typeface="NimbusRomNo9L"/>
                <a:cs typeface="Times New Roman" panose="0202060305040502030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[14]</a:t>
            </a:r>
            <a:r>
              <a:rPr lang="en-US" altLang="zh-CN" sz="1100">
                <a:solidFill>
                  <a:srgbClr val="000000"/>
                </a:solidFill>
                <a:latin typeface="Times New Roman" panose="02020603050405020304" charset="0"/>
                <a:ea typeface="NimbusRomNo9L"/>
                <a:cs typeface="Times New Roman" panose="0202060305040502030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[15]</a:t>
            </a:r>
            <a:r>
              <a:rPr lang="en-US" altLang="zh-CN" sz="1100">
                <a:solidFill>
                  <a:srgbClr val="000000"/>
                </a:solidFill>
                <a:latin typeface="Times New Roman" panose="02020603050405020304" charset="0"/>
                <a:ea typeface="NimbusRomNo9L"/>
                <a:cs typeface="Times New Roman" panose="0202060305040502030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[16]</a:t>
            </a:r>
            <a:r>
              <a:rPr lang="en-US" altLang="zh-CN" sz="1100">
                <a:solidFill>
                  <a:srgbClr val="000000"/>
                </a:solidFill>
                <a:latin typeface="Times New Roman" panose="02020603050405020304" charset="0"/>
                <a:ea typeface="NimbusRomNo9L"/>
                <a:cs typeface="Times New Roman" panose="0202060305040502030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[17]</a:t>
            </a:r>
            <a:r>
              <a:rPr lang="en-US" altLang="zh-CN" sz="1100">
                <a:solidFill>
                  <a:srgbClr val="000000"/>
                </a:solidFill>
                <a:latin typeface="Times New Roman" panose="02020603050405020304" charset="0"/>
                <a:ea typeface="NimbusRomNo9L"/>
                <a:cs typeface="Times New Roman" panose="0202060305040502030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[18]</a:t>
            </a:r>
            <a:r>
              <a:rPr lang="en-US" altLang="zh-CN" sz="1100">
                <a:solidFill>
                  <a:srgbClr val="000000"/>
                </a:solidFill>
                <a:latin typeface="Times New Roman" panose="02020603050405020304" charset="0"/>
                <a:ea typeface="NimbusRomNo9L"/>
                <a:cs typeface="Times New Roman" panose="02020603050405020304" charset="0"/>
              </a:rPr>
              <a:t> X. Lin and N. Lee, “5G and beyond,” Cham, Switzerland: Springer Nature Switzerland AG, 2021. </a:t>
            </a:r>
            <a:endParaRPr lang="en-US" altLang="zh-CN" sz="1100">
              <a:solidFill>
                <a:srgbClr val="000000"/>
              </a:solidFill>
              <a:latin typeface="Times New Roman" panose="02020603050405020304" charset="0"/>
              <a:ea typeface="NimbusRomNo9L"/>
              <a:cs typeface="Times New Roman" panose="0202060305040502030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solidFill>
                  <a:schemeClr val="accent1"/>
                </a:solidFill>
                <a:effectLst>
                  <a:outerShdw blurRad="38100" dist="25400" dir="5400000" algn="ctr" rotWithShape="0">
                    <a:srgbClr val="6E747A">
                      <a:alpha val="43000"/>
                    </a:srgbClr>
                  </a:outerShdw>
                </a:effectLst>
              </a:rPr>
              <a:t>THANK YOU FOR YOUR ATTENTION</a:t>
            </a:r>
            <a:endParaRPr lang="en-US" sz="2800" b="1">
              <a:solidFill>
                <a:schemeClr val="accent1"/>
              </a:solidFill>
              <a:effectLst>
                <a:outerShdw blurRad="38100" dist="25400" dir="5400000" algn="ctr" rotWithShape="0">
                  <a:srgbClr val="6E747A">
                    <a:alpha val="43000"/>
                  </a:srgb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0795" y="498983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1. Introduction</a:t>
            </a:r>
            <a:endParaRPr lang="en-US" sz="1600">
              <a:solidFill>
                <a:schemeClr val="bg1"/>
              </a:solidFill>
              <a:sym typeface="+mn-ea"/>
            </a:endParaRPr>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5022850"/>
            <a:ext cx="12172315" cy="141224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[7]</a:t>
            </a:r>
            <a:r>
              <a:rPr lang="en-US" altLang="zh-CN" sz="1100">
                <a:latin typeface="Times New Roman" panose="02020603050405020304" charset="0"/>
                <a:ea typeface="NimbusRomNo9L"/>
                <a:cs typeface="Times New Roman" panose="0202060305040502030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446849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2. Contribution</a:t>
            </a:r>
            <a:endParaRPr lang="en-US" sz="1600">
              <a:solidFill>
                <a:schemeClr val="bg1"/>
              </a:solidFill>
            </a:endParaRPr>
          </a:p>
        </p:txBody>
      </p:sp>
      <p:sp>
        <p:nvSpPr>
          <p:cNvPr id="5" name="Text Box 4"/>
          <p:cNvSpPr txBox="1"/>
          <p:nvPr/>
        </p:nvSpPr>
        <p:spPr>
          <a:xfrm>
            <a:off x="23495" y="4511040"/>
            <a:ext cx="12172315" cy="186690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3" name="Oval 2"/>
          <p:cNvSpPr/>
          <p:nvPr/>
        </p:nvSpPr>
        <p:spPr>
          <a:xfrm>
            <a:off x="1228090" y="880110"/>
            <a:ext cx="1963420" cy="10661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SpecSenseNet</a:t>
            </a:r>
            <a:endParaRPr lang="en-US"/>
          </a:p>
        </p:txBody>
      </p:sp>
      <p:sp>
        <p:nvSpPr>
          <p:cNvPr id="7" name="Oval 6"/>
          <p:cNvSpPr/>
          <p:nvPr/>
        </p:nvSpPr>
        <p:spPr>
          <a:xfrm>
            <a:off x="4598670" y="956310"/>
            <a:ext cx="1994535" cy="9925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Enhancements</a:t>
            </a:r>
            <a:endParaRPr lang="en-US"/>
          </a:p>
        </p:txBody>
      </p:sp>
      <p:sp>
        <p:nvSpPr>
          <p:cNvPr id="11" name="Rounded Rectangle 10"/>
          <p:cNvSpPr/>
          <p:nvPr/>
        </p:nvSpPr>
        <p:spPr>
          <a:xfrm>
            <a:off x="7710170" y="643255"/>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Depth-wise separable convolutions</a:t>
            </a:r>
            <a:endParaRPr lang="en-US"/>
          </a:p>
        </p:txBody>
      </p:sp>
      <p:sp>
        <p:nvSpPr>
          <p:cNvPr id="13" name="Rounded Rectangle 12"/>
          <p:cNvSpPr/>
          <p:nvPr/>
        </p:nvSpPr>
        <p:spPr>
          <a:xfrm>
            <a:off x="7710170" y="131953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Recurrent residual convolutions</a:t>
            </a:r>
            <a:endParaRPr lang="en-US"/>
          </a:p>
        </p:txBody>
      </p:sp>
      <p:sp>
        <p:nvSpPr>
          <p:cNvPr id="18" name="Rounded Rectangle 17"/>
          <p:cNvSpPr/>
          <p:nvPr/>
        </p:nvSpPr>
        <p:spPr>
          <a:xfrm>
            <a:off x="7710170" y="208534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Atrous Pyramid Spatial Pooling</a:t>
            </a:r>
            <a:endParaRPr lang="en-US"/>
          </a:p>
        </p:txBody>
      </p:sp>
      <p:sp>
        <p:nvSpPr>
          <p:cNvPr id="19" name="Oval 18"/>
          <p:cNvSpPr/>
          <p:nvPr/>
        </p:nvSpPr>
        <p:spPr>
          <a:xfrm>
            <a:off x="4609465" y="2437765"/>
            <a:ext cx="1993900" cy="986790"/>
          </a:xfrm>
          <a:prstGeom prst="ellipse">
            <a:avLst/>
          </a:prstGeom>
          <a:gradFill>
            <a:gsLst>
              <a:gs pos="0">
                <a:srgbClr val="FE4444"/>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Result</a:t>
            </a:r>
            <a:endParaRPr lang="en-US"/>
          </a:p>
        </p:txBody>
      </p:sp>
      <p:sp>
        <p:nvSpPr>
          <p:cNvPr id="20" name="Rounded Rectangle 19"/>
          <p:cNvSpPr/>
          <p:nvPr/>
        </p:nvSpPr>
        <p:spPr>
          <a:xfrm>
            <a:off x="1131570"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Reduce the number of parameters</a:t>
            </a:r>
            <a:endParaRPr lang="en-US"/>
          </a:p>
        </p:txBody>
      </p:sp>
      <p:sp>
        <p:nvSpPr>
          <p:cNvPr id="21" name="Rounded Rectangle 20"/>
          <p:cNvSpPr/>
          <p:nvPr/>
        </p:nvSpPr>
        <p:spPr>
          <a:xfrm>
            <a:off x="6947535"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Maintain sensing accuracy</a:t>
            </a:r>
            <a:endParaRPr lang="en-US"/>
          </a:p>
        </p:txBody>
      </p:sp>
      <p:cxnSp>
        <p:nvCxnSpPr>
          <p:cNvPr id="22" name="Straight Arrow Connector 21"/>
          <p:cNvCxnSpPr>
            <a:stCxn id="3" idx="6"/>
          </p:cNvCxnSpPr>
          <p:nvPr/>
        </p:nvCxnSpPr>
        <p:spPr>
          <a:xfrm>
            <a:off x="3191510" y="1413510"/>
            <a:ext cx="139700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3" name="Curved Connector 22"/>
          <p:cNvCxnSpPr/>
          <p:nvPr/>
        </p:nvCxnSpPr>
        <p:spPr>
          <a:xfrm flipV="1">
            <a:off x="6593205" y="861695"/>
            <a:ext cx="1116965" cy="591185"/>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4" name="Curved Connector 23"/>
          <p:cNvCxnSpPr>
            <a:stCxn id="7" idx="6"/>
            <a:endCxn id="13" idx="1"/>
          </p:cNvCxnSpPr>
          <p:nvPr/>
        </p:nvCxnSpPr>
        <p:spPr>
          <a:xfrm>
            <a:off x="6593205" y="1452880"/>
            <a:ext cx="1116965" cy="85090"/>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5" name="Curved Connector 24"/>
          <p:cNvCxnSpPr>
            <a:endCxn id="18" idx="1"/>
          </p:cNvCxnSpPr>
          <p:nvPr/>
        </p:nvCxnSpPr>
        <p:spPr>
          <a:xfrm>
            <a:off x="6603365" y="1472565"/>
            <a:ext cx="1106805" cy="831215"/>
          </a:xfrm>
          <a:prstGeom prst="curvedConnector3">
            <a:avLst>
              <a:gd name="adj1" fmla="val 50029"/>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6" name="Straight Arrow Connector 25"/>
          <p:cNvCxnSpPr>
            <a:stCxn id="7" idx="4"/>
            <a:endCxn id="19" idx="0"/>
          </p:cNvCxnSpPr>
          <p:nvPr/>
        </p:nvCxnSpPr>
        <p:spPr>
          <a:xfrm>
            <a:off x="5596255" y="1948815"/>
            <a:ext cx="10160" cy="4889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Curved Connector 26"/>
          <p:cNvCxnSpPr>
            <a:stCxn id="19" idx="2"/>
            <a:endCxn id="20" idx="0"/>
          </p:cNvCxnSpPr>
          <p:nvPr/>
        </p:nvCxnSpPr>
        <p:spPr>
          <a:xfrm rot="10800000" flipV="1">
            <a:off x="2953385" y="2931160"/>
            <a:ext cx="1656080"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Curved Connector 27"/>
          <p:cNvCxnSpPr>
            <a:stCxn id="19" idx="6"/>
            <a:endCxn id="21" idx="0"/>
          </p:cNvCxnSpPr>
          <p:nvPr/>
        </p:nvCxnSpPr>
        <p:spPr>
          <a:xfrm>
            <a:off x="6603365" y="2931160"/>
            <a:ext cx="2165985"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Rounded Rectangle 7"/>
          <p:cNvSpPr/>
          <p:nvPr/>
        </p:nvSpPr>
        <p:spPr>
          <a:xfrm>
            <a:off x="1228090" y="2052955"/>
            <a:ext cx="1891030" cy="666115"/>
          </a:xfrm>
          <a:prstGeom prst="round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Text Box 29"/>
          <p:cNvSpPr txBox="1"/>
          <p:nvPr/>
        </p:nvSpPr>
        <p:spPr>
          <a:xfrm>
            <a:off x="1228090" y="2273935"/>
            <a:ext cx="1891030" cy="306705"/>
          </a:xfrm>
          <a:prstGeom prst="rect">
            <a:avLst/>
          </a:prstGeom>
          <a:noFill/>
        </p:spPr>
        <p:txBody>
          <a:bodyPr wrap="square" rtlCol="0">
            <a:spAutoFit/>
          </a:bodyPr>
          <a:p>
            <a:r>
              <a:rPr lang="en-US">
                <a:solidFill>
                  <a:srgbClr val="FF0000"/>
                </a:solidFill>
              </a:rPr>
              <a:t>Redesign from U-Net</a:t>
            </a:r>
            <a:endParaRPr lang="en-US">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5" name="Rectangles 3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Rectangles 3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3. Methology</a:t>
            </a:r>
            <a:endParaRPr lang="en-US" sz="1600">
              <a:solidFill>
                <a:schemeClr val="bg1"/>
              </a:solidFill>
            </a:endParaRPr>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2"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3"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737235"/>
          </a:xfrm>
          <a:prstGeom prst="rect">
            <a:avLst/>
          </a:prstGeom>
          <a:noFill/>
        </p:spPr>
        <p:txBody>
          <a:bodyPr wrap="square" rtlCol="0">
            <a:spAutoFit/>
          </a:bodyPr>
          <a:p>
            <a:r>
              <a:rPr lang="en-US">
                <a:solidFill>
                  <a:srgbClr val="FF0000"/>
                </a:solidFill>
              </a:rPr>
              <a:t>The gap energy between real signal and noise called </a:t>
            </a:r>
            <a:r>
              <a:rPr lang="en-US" b="1">
                <a:solidFill>
                  <a:srgbClr val="FF0000"/>
                </a:solidFill>
              </a:rPr>
              <a:t>SNR</a:t>
            </a:r>
            <a:r>
              <a:rPr lang="en-US">
                <a:solidFill>
                  <a:srgbClr val="FF0000"/>
                </a:solidFill>
              </a:rPr>
              <a:t>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cxnSp>
        <p:nvCxnSpPr>
          <p:cNvPr id="32" name="Straight Arrow Connector 31"/>
          <p:cNvCxnSpPr/>
          <p:nvPr/>
        </p:nvCxnSpPr>
        <p:spPr>
          <a:xfrm>
            <a:off x="10905490" y="1226185"/>
            <a:ext cx="0" cy="8032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11111865" y="1446530"/>
            <a:ext cx="718820" cy="306705"/>
          </a:xfrm>
          <a:prstGeom prst="rect">
            <a:avLst/>
          </a:prstGeom>
          <a:noFill/>
        </p:spPr>
        <p:txBody>
          <a:bodyPr wrap="square" rtlCol="0">
            <a:spAutoFit/>
          </a:bodyPr>
          <a:p>
            <a:r>
              <a:rPr lang="en-US">
                <a:solidFill>
                  <a:srgbClr val="FF0000"/>
                </a:solidFill>
              </a:rPr>
              <a:t>good</a:t>
            </a:r>
            <a:endParaRPr lang="en-US">
              <a:solidFill>
                <a:srgbClr val="FF0000"/>
              </a:solidFill>
            </a:endParaRPr>
          </a:p>
        </p:txBody>
      </p:sp>
      <p:sp>
        <p:nvSpPr>
          <p:cNvPr id="34" name="Text Box 33"/>
          <p:cNvSpPr txBox="1"/>
          <p:nvPr/>
        </p:nvSpPr>
        <p:spPr>
          <a:xfrm>
            <a:off x="11111865" y="3874770"/>
            <a:ext cx="718820" cy="306705"/>
          </a:xfrm>
          <a:prstGeom prst="rect">
            <a:avLst/>
          </a:prstGeom>
          <a:noFill/>
        </p:spPr>
        <p:txBody>
          <a:bodyPr wrap="square" rtlCol="0">
            <a:spAutoFit/>
          </a:bodyPr>
          <a:p>
            <a:r>
              <a:rPr lang="en-US">
                <a:solidFill>
                  <a:srgbClr val="FF0000"/>
                </a:solidFill>
              </a:rPr>
              <a:t>bad</a:t>
            </a:r>
            <a:endParaRPr lang="en-US">
              <a:solidFill>
                <a:srgbClr val="FF0000"/>
              </a:solidFill>
            </a:endParaRPr>
          </a:p>
        </p:txBody>
      </p:sp>
      <p:cxnSp>
        <p:nvCxnSpPr>
          <p:cNvPr id="38" name="Straight Connector 37"/>
          <p:cNvCxnSpPr/>
          <p:nvPr/>
        </p:nvCxnSpPr>
        <p:spPr>
          <a:xfrm>
            <a:off x="19685" y="584390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39" name="Text Box 38"/>
          <p:cNvSpPr txBox="1"/>
          <p:nvPr/>
        </p:nvSpPr>
        <p:spPr>
          <a:xfrm>
            <a:off x="34290" y="593280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Connector 23"/>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7353300" y="1791970"/>
            <a:ext cx="4064000" cy="521970"/>
          </a:xfrm>
          <a:prstGeom prst="rect">
            <a:avLst/>
          </a:prstGeom>
          <a:noFill/>
        </p:spPr>
        <p:txBody>
          <a:bodyPr wrap="square" rtlCol="0">
            <a:spAutoFit/>
          </a:bodyPr>
          <a:p>
            <a:r>
              <a:rPr lang="en-US">
                <a:solidFill>
                  <a:schemeClr val="accent1"/>
                </a:solidFill>
              </a:rPr>
              <a:t>Handling convolution with 2 dimension reduces drammatically the trainable parameters</a:t>
            </a:r>
            <a:endParaRPr lang="en-US">
              <a:solidFill>
                <a:schemeClr val="accent1"/>
              </a:solidFill>
            </a:endParaRPr>
          </a:p>
        </p:txBody>
      </p:sp>
      <p:cxnSp>
        <p:nvCxnSpPr>
          <p:cNvPr id="26" name="Straight Arrow Connector 25"/>
          <p:cNvCxnSpPr>
            <a:stCxn id="3" idx="1"/>
          </p:cNvCxnSpPr>
          <p:nvPr/>
        </p:nvCxnSpPr>
        <p:spPr>
          <a:xfrm flipH="1">
            <a:off x="6240145" y="2052955"/>
            <a:ext cx="1113155" cy="625475"/>
          </a:xfrm>
          <a:prstGeom prst="straightConnector1">
            <a:avLst/>
          </a:prstGeom>
          <a:ln>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3" idx="1"/>
          </p:cNvCxnSpPr>
          <p:nvPr/>
        </p:nvCxnSpPr>
        <p:spPr>
          <a:xfrm flipH="1">
            <a:off x="6184265" y="2052955"/>
            <a:ext cx="1169035" cy="1731645"/>
          </a:xfrm>
          <a:prstGeom prst="straightConnector1">
            <a:avLst/>
          </a:prstGeom>
          <a:ln>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3" idx="1"/>
          </p:cNvCxnSpPr>
          <p:nvPr/>
        </p:nvCxnSpPr>
        <p:spPr>
          <a:xfrm flipH="1">
            <a:off x="6249035" y="2052955"/>
            <a:ext cx="1104265" cy="2743835"/>
          </a:xfrm>
          <a:prstGeom prst="straightConnector1">
            <a:avLst/>
          </a:prstGeom>
          <a:ln>
            <a:solidFill>
              <a:schemeClr val="accent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605155" y="1342390"/>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Using 1 x 1 x k convolution reduce network’s parameters effectively in the latter step.</a:t>
            </a:r>
            <a:endParaRPr lang="en-US">
              <a:solidFill>
                <a:srgbClr val="FF0000"/>
              </a:solidFill>
            </a:endParaRPr>
          </a:p>
        </p:txBody>
      </p:sp>
      <p:cxnSp>
        <p:nvCxnSpPr>
          <p:cNvPr id="23" name="Straight Arrow Connector 22"/>
          <p:cNvCxnSpPr/>
          <p:nvPr/>
        </p:nvCxnSpPr>
        <p:spPr>
          <a:xfrm flipH="1">
            <a:off x="7725410" y="2234565"/>
            <a:ext cx="1140460" cy="11182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8688070" y="4373245"/>
            <a:ext cx="3507740" cy="737235"/>
          </a:xfrm>
          <a:prstGeom prst="rect">
            <a:avLst/>
          </a:prstGeom>
          <a:noFill/>
        </p:spPr>
        <p:txBody>
          <a:bodyPr wrap="square" rtlCol="0">
            <a:spAutoFit/>
          </a:bodyPr>
          <a:p>
            <a:r>
              <a:rPr lang="en-US">
                <a:solidFill>
                  <a:schemeClr val="accent1"/>
                </a:solidFill>
              </a:rPr>
              <a:t>The output of </a:t>
            </a:r>
            <a:r>
              <a:rPr lang="en-US">
                <a:solidFill>
                  <a:schemeClr val="accent1"/>
                </a:solidFill>
                <a:sym typeface="+mn-ea"/>
              </a:rPr>
              <a:t>depthwise separable convolution is similar as the output of normal convolution</a:t>
            </a:r>
            <a:r>
              <a:rPr lang="en-US">
                <a:solidFill>
                  <a:schemeClr val="accent1"/>
                </a:solidFill>
              </a:rPr>
              <a:t>  (n x n x k)</a:t>
            </a:r>
            <a:endParaRPr lang="en-US">
              <a:solidFill>
                <a:schemeClr val="accent1"/>
              </a:solidFill>
            </a:endParaRPr>
          </a:p>
        </p:txBody>
      </p:sp>
      <p:sp>
        <p:nvSpPr>
          <p:cNvPr id="7" name="Text Box 6"/>
          <p:cNvSpPr txBox="1"/>
          <p:nvPr/>
        </p:nvSpPr>
        <p:spPr>
          <a:xfrm>
            <a:off x="9592310" y="3028950"/>
            <a:ext cx="1886585" cy="306705"/>
          </a:xfrm>
          <a:prstGeom prst="rect">
            <a:avLst/>
          </a:prstGeom>
          <a:noFill/>
        </p:spPr>
        <p:txBody>
          <a:bodyPr wrap="square" rtlCol="0">
            <a:spAutoFit/>
          </a:bodyPr>
          <a:p>
            <a:r>
              <a:rPr lang="en-US">
                <a:solidFill>
                  <a:srgbClr val="FF0000"/>
                </a:solidFill>
              </a:rPr>
              <a:t>Output feature map</a:t>
            </a:r>
            <a:endParaRPr lang="en-US">
              <a:solidFill>
                <a:srgbClr val="FF0000"/>
              </a:solidFill>
            </a:endParaRPr>
          </a:p>
        </p:txBody>
      </p:sp>
      <p:cxnSp>
        <p:nvCxnSpPr>
          <p:cNvPr id="26" name="Straight Arrow Connector 25"/>
          <p:cNvCxnSpPr>
            <a:endCxn id="11" idx="3"/>
          </p:cNvCxnSpPr>
          <p:nvPr/>
        </p:nvCxnSpPr>
        <p:spPr>
          <a:xfrm flipH="1">
            <a:off x="8827135" y="3324225"/>
            <a:ext cx="765175" cy="4019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0.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33.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s>
</s:customData>
</file>

<file path=customXml/item10.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1.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15.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5.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6.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7.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8.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9.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Props25.xml><?xml version="1.0" encoding="utf-8"?>
<ds:datastoreItem xmlns:ds="http://schemas.openxmlformats.org/officeDocument/2006/customXml" ds:itemID="s:customData">
  <ds:schemaRefs>
    <ds:schemaRef ds:uri="http://www.wps.cn/officeDocument/2013/wpsCustomData"/>
  </ds:schemaRefs>
</ds:datastoreItem>
</file>

<file path=customXml/itemProps26.xml><?xml version="1.0" encoding="utf-8"?>
<ds:datastoreItem xmlns:ds="http://schemas.openxmlformats.org/officeDocument/2006/customXml" ds:itemID="{4dc76bda-8696-41b3-9a83-863409abd138}">
  <ds:schemaRefs/>
</ds:datastoreItem>
</file>

<file path=customXml/itemProps27.xml><?xml version="1.0" encoding="utf-8"?>
<ds:datastoreItem xmlns:ds="http://schemas.openxmlformats.org/officeDocument/2006/customXml" ds:itemID="{fb338371-6621-40f5-ae89-8c9882fdbeec}">
  <ds:schemaRefs/>
</ds:datastoreItem>
</file>

<file path=customXml/itemProps28.xml><?xml version="1.0" encoding="utf-8"?>
<ds:datastoreItem xmlns:ds="http://schemas.openxmlformats.org/officeDocument/2006/customXml" ds:itemID="{038c7a41-dd83-4dee-9913-152c7ba6f46c}">
  <ds:schemaRefs/>
</ds:datastoreItem>
</file>

<file path=customXml/itemProps29.xml><?xml version="1.0" encoding="utf-8"?>
<ds:datastoreItem xmlns:ds="http://schemas.openxmlformats.org/officeDocument/2006/customXml" ds:itemID="{e8acb223-d620-45e4-876c-bd5da1430a9a}">
  <ds:schemaRefs/>
</ds:datastoreItem>
</file>

<file path=customXml/itemProps30.xml><?xml version="1.0" encoding="utf-8"?>
<ds:datastoreItem xmlns:ds="http://schemas.openxmlformats.org/officeDocument/2006/customXml" ds:itemID="{555fd350-c612-4612-8772-a7e0e8f4e179}">
  <ds:schemaRefs/>
</ds:datastoreItem>
</file>

<file path=customXml/itemProps31.xml><?xml version="1.0" encoding="utf-8"?>
<ds:datastoreItem xmlns:ds="http://schemas.openxmlformats.org/officeDocument/2006/customXml" ds:itemID="{ec224129-bbf1-4888-9159-0033a5c3b378}">
  <ds:schemaRefs/>
</ds:datastoreItem>
</file>

<file path=customXml/itemProps32.xml><?xml version="1.0" encoding="utf-8"?>
<ds:datastoreItem xmlns:ds="http://schemas.openxmlformats.org/officeDocument/2006/customXml" ds:itemID="{5bdfc1c0-6253-4823-952d-da15b4d32ce5}">
  <ds:schemaRefs/>
</ds:datastoreItem>
</file>

<file path=customXml/itemProps33.xml><?xml version="1.0" encoding="utf-8"?>
<ds:datastoreItem xmlns:ds="http://schemas.openxmlformats.org/officeDocument/2006/customXml" ds:itemID="{d32deca1-d08c-4a1f-8eee-148ab097b8e7}">
  <ds:schemaRefs/>
</ds:datastoreItem>
</file>

<file path=customXml/itemProps34.xml><?xml version="1.0" encoding="utf-8"?>
<ds:datastoreItem xmlns:ds="http://schemas.openxmlformats.org/officeDocument/2006/customXml" ds:itemID="{9285e575-3998-4c34-ba41-697aa080438d}">
  <ds:schemaRefs/>
</ds:datastoreItem>
</file>

<file path=customXml/itemProps35.xml><?xml version="1.0" encoding="utf-8"?>
<ds:datastoreItem xmlns:ds="http://schemas.openxmlformats.org/officeDocument/2006/customXml" ds:itemID="{7d8ac11c-920a-4600-859e-11ca9fb27dca}">
  <ds:schemaRefs/>
</ds:datastoreItem>
</file>

<file path=customXml/itemProps36.xml><?xml version="1.0" encoding="utf-8"?>
<ds:datastoreItem xmlns:ds="http://schemas.openxmlformats.org/officeDocument/2006/customXml" ds:itemID="{c9e33a6d-bcba-4897-aadc-851025ae7da0}">
  <ds:schemaRefs/>
</ds:datastoreItem>
</file>

<file path=customXml/itemProps37.xml><?xml version="1.0" encoding="utf-8"?>
<ds:datastoreItem xmlns:ds="http://schemas.openxmlformats.org/officeDocument/2006/customXml" ds:itemID="{264aafcd-07af-46e7-b8e5-97102e13c315}">
  <ds:schemaRefs/>
</ds:datastoreItem>
</file>

<file path=customXml/itemProps38.xml><?xml version="1.0" encoding="utf-8"?>
<ds:datastoreItem xmlns:ds="http://schemas.openxmlformats.org/officeDocument/2006/customXml" ds:itemID="{8f5d81f6-e629-4096-8492-6973c843062c}">
  <ds:schemaRefs/>
</ds:datastoreItem>
</file>

<file path=customXml/itemProps39.xml><?xml version="1.0" encoding="utf-8"?>
<ds:datastoreItem xmlns:ds="http://schemas.openxmlformats.org/officeDocument/2006/customXml" ds:itemID="{9c0daa32-80e3-498a-8e12-39c7db939e2e}">
  <ds:schemaRefs/>
</ds:datastoreItem>
</file>

<file path=docProps/app.xml><?xml version="1.0" encoding="utf-8"?>
<Properties xmlns="http://schemas.openxmlformats.org/officeDocument/2006/extended-properties" xmlns:vt="http://schemas.openxmlformats.org/officeDocument/2006/docPropsVTypes">
  <TotalTime>0</TotalTime>
  <Words>29497</Words>
  <Application>WPS Presentation</Application>
  <PresentationFormat>Widescreen</PresentationFormat>
  <Paragraphs>1326</Paragraphs>
  <Slides>32</Slides>
  <Notes>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32</vt:i4>
      </vt:variant>
    </vt:vector>
  </HeadingPairs>
  <TitlesOfParts>
    <vt:vector size="48" baseType="lpstr">
      <vt:lpstr>Arial</vt:lpstr>
      <vt:lpstr>SimSun</vt:lpstr>
      <vt:lpstr>Wingdings</vt:lpstr>
      <vt:lpstr>Arial</vt:lpstr>
      <vt:lpstr>Calibri</vt:lpstr>
      <vt:lpstr>NimbusRomNo9L</vt:lpstr>
      <vt:lpstr>Segoe Print</vt:lpstr>
      <vt:lpstr>CMSY8</vt:lpstr>
      <vt:lpstr>Elle Futura</vt:lpstr>
      <vt:lpstr>Times New Roman</vt:lpstr>
      <vt:lpstr>Microsoft YaHei</vt:lpstr>
      <vt:lpstr>Arial Unicode MS</vt:lpstr>
      <vt:lpstr>VnNimbusRomanNo9L</vt:lpstr>
      <vt:lpstr>Wingdings</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Huan Nguyen-Duy</cp:lastModifiedBy>
  <cp:revision>327</cp:revision>
  <dcterms:created xsi:type="dcterms:W3CDTF">2022-08-31T03:57:00Z</dcterms:created>
  <dcterms:modified xsi:type="dcterms:W3CDTF">2024-10-04T02:36:59Z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1033-12.2.0.17562</vt:lpwstr>
  </property>
</Properties>
</file>